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Gill Sans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yppto9oEgKIUFJ8gt6FDWwo9q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GillSans-bold.fntdata"/><Relationship Id="rId16" Type="http://schemas.openxmlformats.org/officeDocument/2006/relationships/font" Target="fonts/Gill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 showMasterSp="0">
  <p:cSld name="Title 1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2456284" y="4549768"/>
            <a:ext cx="9236032" cy="1639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mpact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/>
          <p:nvPr>
            <p:ph idx="2" type="pic"/>
          </p:nvPr>
        </p:nvSpPr>
        <p:spPr>
          <a:xfrm>
            <a:off x="785376" y="4751091"/>
            <a:ext cx="1060704" cy="1225296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3"/>
          <p:cNvSpPr/>
          <p:nvPr/>
        </p:nvSpPr>
        <p:spPr>
          <a:xfrm>
            <a:off x="380512" y="4436569"/>
            <a:ext cx="1870432" cy="1854341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13"/>
          <p:cNvSpPr/>
          <p:nvPr/>
        </p:nvSpPr>
        <p:spPr>
          <a:xfrm>
            <a:off x="385494" y="4436569"/>
            <a:ext cx="11418886" cy="1854341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black and white swirl" id="20" name="Google Shape;20;p13"/>
          <p:cNvPicPr preferRelativeResize="0"/>
          <p:nvPr/>
        </p:nvPicPr>
        <p:blipFill rotWithShape="1">
          <a:blip r:embed="rId2">
            <a:alphaModFix amt="35000"/>
          </a:blip>
          <a:srcRect b="0" l="3232" r="3232" t="0"/>
          <a:stretch/>
        </p:blipFill>
        <p:spPr>
          <a:xfrm>
            <a:off x="0" y="0"/>
            <a:ext cx="12192000" cy="388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 2" showMasterSp="0">
  <p:cSld name="Title and 2 Columns 2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385494" y="0"/>
            <a:ext cx="11418885" cy="1478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>
            <p:ph type="title"/>
          </p:nvPr>
        </p:nvSpPr>
        <p:spPr>
          <a:xfrm>
            <a:off x="397764" y="481564"/>
            <a:ext cx="5511330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449263" y="2076051"/>
            <a:ext cx="5459412" cy="340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6014376" y="2076051"/>
            <a:ext cx="5799860" cy="340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09" name="Google Shape;109;p22"/>
          <p:cNvCxnSpPr/>
          <p:nvPr/>
        </p:nvCxnSpPr>
        <p:spPr>
          <a:xfrm>
            <a:off x="396414" y="6288214"/>
            <a:ext cx="10411286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22"/>
          <p:cNvSpPr/>
          <p:nvPr>
            <p:ph idx="3" type="pic"/>
          </p:nvPr>
        </p:nvSpPr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mage and Content 2" showMasterSp="0">
  <p:cSld name="Title Image and Content 2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" y="-8746"/>
            <a:ext cx="5911249" cy="686674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>
            <p:ph type="title"/>
          </p:nvPr>
        </p:nvSpPr>
        <p:spPr>
          <a:xfrm>
            <a:off x="6094936" y="458695"/>
            <a:ext cx="5690715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6086067" y="1642541"/>
            <a:ext cx="5699583" cy="3673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19" name="Google Shape;119;p23"/>
          <p:cNvCxnSpPr/>
          <p:nvPr/>
        </p:nvCxnSpPr>
        <p:spPr>
          <a:xfrm>
            <a:off x="396414" y="6288214"/>
            <a:ext cx="10411286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3"/>
          <p:cNvSpPr/>
          <p:nvPr>
            <p:ph idx="2" type="pic"/>
          </p:nvPr>
        </p:nvSpPr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3"/>
          <p:cNvSpPr/>
          <p:nvPr/>
        </p:nvSpPr>
        <p:spPr>
          <a:xfrm>
            <a:off x="385494" y="453886"/>
            <a:ext cx="11400157" cy="57796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showMasterSp="0">
  <p:cSld name="Title and Tab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97764" y="481564"/>
            <a:ext cx="5511330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7" name="Google Shape;127;p24"/>
          <p:cNvCxnSpPr/>
          <p:nvPr/>
        </p:nvCxnSpPr>
        <p:spPr>
          <a:xfrm>
            <a:off x="396414" y="6288214"/>
            <a:ext cx="10411286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4"/>
          <p:cNvSpPr/>
          <p:nvPr>
            <p:ph idx="2" type="pic"/>
          </p:nvPr>
        </p:nvSpPr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4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ntent Below" showMasterSp="0">
  <p:cSld name="Title and 2 Content Below"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432111" y="1"/>
            <a:ext cx="1759889" cy="6288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>
            <p:ph type="title"/>
          </p:nvPr>
        </p:nvSpPr>
        <p:spPr>
          <a:xfrm>
            <a:off x="397764" y="481564"/>
            <a:ext cx="5511330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465101" y="1436880"/>
            <a:ext cx="8851900" cy="2188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2" type="body"/>
          </p:nvPr>
        </p:nvSpPr>
        <p:spPr>
          <a:xfrm>
            <a:off x="465101" y="3974371"/>
            <a:ext cx="8851900" cy="2188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38" name="Google Shape;138;p25"/>
          <p:cNvCxnSpPr/>
          <p:nvPr/>
        </p:nvCxnSpPr>
        <p:spPr>
          <a:xfrm>
            <a:off x="396414" y="6288214"/>
            <a:ext cx="10411286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25"/>
          <p:cNvSpPr/>
          <p:nvPr>
            <p:ph idx="3" type="pic"/>
          </p:nvPr>
        </p:nvSpPr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5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5"/>
          <p:cNvSpPr/>
          <p:nvPr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44" name="Google Shape;144;p25"/>
          <p:cNvCxnSpPr/>
          <p:nvPr/>
        </p:nvCxnSpPr>
        <p:spPr>
          <a:xfrm>
            <a:off x="401395" y="3735019"/>
            <a:ext cx="8718751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 showMasterSp="0">
  <p:cSld name="Agenda 1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swirl" id="22" name="Google Shape;22;p14"/>
          <p:cNvPicPr preferRelativeResize="0"/>
          <p:nvPr/>
        </p:nvPicPr>
        <p:blipFill rotWithShape="1">
          <a:blip r:embed="rId2">
            <a:alphaModFix amt="35000"/>
          </a:blip>
          <a:srcRect b="14117" l="0" r="0" t="14117"/>
          <a:stretch/>
        </p:blipFill>
        <p:spPr>
          <a:xfrm>
            <a:off x="8850313" y="-10048"/>
            <a:ext cx="3341687" cy="628808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4"/>
          <p:cNvSpPr txBox="1"/>
          <p:nvPr>
            <p:ph type="title"/>
          </p:nvPr>
        </p:nvSpPr>
        <p:spPr>
          <a:xfrm>
            <a:off x="397764" y="481564"/>
            <a:ext cx="5511330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" name="Google Shape;24;p14"/>
          <p:cNvCxnSpPr/>
          <p:nvPr/>
        </p:nvCxnSpPr>
        <p:spPr>
          <a:xfrm>
            <a:off x="396414" y="6288214"/>
            <a:ext cx="10411286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396414" y="1999625"/>
            <a:ext cx="7755923" cy="3416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4"/>
          <p:cNvSpPr/>
          <p:nvPr>
            <p:ph idx="2" type="pic"/>
          </p:nvPr>
        </p:nvSpPr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14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4"/>
          <p:cNvSpPr/>
          <p:nvPr/>
        </p:nvSpPr>
        <p:spPr>
          <a:xfrm>
            <a:off x="5919142" y="481564"/>
            <a:ext cx="5875094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 showMasterSp="0">
  <p:cSld name="Agenda 2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5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0" y="-8746"/>
            <a:ext cx="5543492" cy="6866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33;p15"/>
          <p:cNvCxnSpPr/>
          <p:nvPr/>
        </p:nvCxnSpPr>
        <p:spPr>
          <a:xfrm>
            <a:off x="396414" y="6288214"/>
            <a:ext cx="10411286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15"/>
          <p:cNvSpPr/>
          <p:nvPr/>
        </p:nvSpPr>
        <p:spPr>
          <a:xfrm>
            <a:off x="385494" y="453886"/>
            <a:ext cx="11400157" cy="57796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Google Shape;35;p15"/>
          <p:cNvSpPr txBox="1"/>
          <p:nvPr>
            <p:ph type="title"/>
          </p:nvPr>
        </p:nvSpPr>
        <p:spPr>
          <a:xfrm>
            <a:off x="6094936" y="458695"/>
            <a:ext cx="5690715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/>
          <p:nvPr>
            <p:ph idx="2" type="pic"/>
          </p:nvPr>
        </p:nvSpPr>
        <p:spPr>
          <a:xfrm>
            <a:off x="922338" y="1587500"/>
            <a:ext cx="3703320" cy="427939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6096115" y="1552237"/>
            <a:ext cx="5689537" cy="3875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5"/>
          <p:cNvSpPr/>
          <p:nvPr>
            <p:ph idx="3" type="pic"/>
          </p:nvPr>
        </p:nvSpPr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5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mage and Content 1" showMasterSp="0">
  <p:cSld name="Title Image and Content 1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16"/>
          <p:cNvCxnSpPr/>
          <p:nvPr/>
        </p:nvCxnSpPr>
        <p:spPr>
          <a:xfrm>
            <a:off x="396414" y="6288214"/>
            <a:ext cx="10411286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16"/>
          <p:cNvSpPr/>
          <p:nvPr/>
        </p:nvSpPr>
        <p:spPr>
          <a:xfrm>
            <a:off x="385494" y="453886"/>
            <a:ext cx="11400157" cy="57796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16"/>
          <p:cNvSpPr txBox="1"/>
          <p:nvPr>
            <p:ph type="title"/>
          </p:nvPr>
        </p:nvSpPr>
        <p:spPr>
          <a:xfrm>
            <a:off x="6094936" y="458695"/>
            <a:ext cx="5690715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/>
          <p:nvPr>
            <p:ph idx="2" type="pic"/>
          </p:nvPr>
        </p:nvSpPr>
        <p:spPr>
          <a:xfrm>
            <a:off x="837273" y="1840378"/>
            <a:ext cx="4206240" cy="3639312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6"/>
          <p:cNvSpPr txBox="1"/>
          <p:nvPr>
            <p:ph idx="1" type="body"/>
          </p:nvPr>
        </p:nvSpPr>
        <p:spPr>
          <a:xfrm>
            <a:off x="6096115" y="1652717"/>
            <a:ext cx="5689537" cy="3875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6"/>
          <p:cNvSpPr/>
          <p:nvPr>
            <p:ph idx="3" type="pic"/>
          </p:nvPr>
        </p:nvSpPr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6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 3" showMasterSp="0">
  <p:cSld name="Title and 2 Columns 3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7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5478449" y="-8746"/>
            <a:ext cx="6713552" cy="686674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 txBox="1"/>
          <p:nvPr>
            <p:ph type="title"/>
          </p:nvPr>
        </p:nvSpPr>
        <p:spPr>
          <a:xfrm>
            <a:off x="397764" y="481564"/>
            <a:ext cx="5511330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" type="body"/>
          </p:nvPr>
        </p:nvSpPr>
        <p:spPr>
          <a:xfrm>
            <a:off x="405590" y="1690570"/>
            <a:ext cx="4558296" cy="3988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rmAutofit/>
          </a:bodyPr>
          <a:lstStyle>
            <a:lvl1pPr indent="-381000" lvl="0" marL="4572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2" type="body"/>
          </p:nvPr>
        </p:nvSpPr>
        <p:spPr>
          <a:xfrm>
            <a:off x="5908675" y="1690570"/>
            <a:ext cx="5895513" cy="3988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81000" lvl="0" marL="4572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57" name="Google Shape;57;p17"/>
          <p:cNvCxnSpPr/>
          <p:nvPr/>
        </p:nvCxnSpPr>
        <p:spPr>
          <a:xfrm>
            <a:off x="396414" y="6288214"/>
            <a:ext cx="10411286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7"/>
          <p:cNvSpPr/>
          <p:nvPr>
            <p:ph idx="3" type="pic"/>
          </p:nvPr>
        </p:nvSpPr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7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7"/>
          <p:cNvSpPr/>
          <p:nvPr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 showMasterSp="0">
  <p:cSld name="Title and 2 Columns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397764" y="481564"/>
            <a:ext cx="5511330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" type="body"/>
          </p:nvPr>
        </p:nvSpPr>
        <p:spPr>
          <a:xfrm>
            <a:off x="449263" y="2076051"/>
            <a:ext cx="5459412" cy="340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81000" lvl="0" marL="4572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2" type="body"/>
          </p:nvPr>
        </p:nvSpPr>
        <p:spPr>
          <a:xfrm>
            <a:off x="6014376" y="2076051"/>
            <a:ext cx="5799860" cy="340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81000" lvl="0" marL="4572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67" name="Google Shape;67;p18"/>
          <p:cNvCxnSpPr/>
          <p:nvPr/>
        </p:nvCxnSpPr>
        <p:spPr>
          <a:xfrm>
            <a:off x="396414" y="6288214"/>
            <a:ext cx="10411286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8"/>
          <p:cNvSpPr/>
          <p:nvPr>
            <p:ph idx="3" type="pic"/>
          </p:nvPr>
        </p:nvSpPr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8"/>
          <p:cNvSpPr/>
          <p:nvPr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1" showMasterSp="0">
  <p:cSld name="Closing 1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9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379704" y="0"/>
            <a:ext cx="78586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9"/>
          <p:cNvGrpSpPr/>
          <p:nvPr/>
        </p:nvGrpSpPr>
        <p:grpSpPr>
          <a:xfrm>
            <a:off x="380512" y="3809267"/>
            <a:ext cx="11423868" cy="1854341"/>
            <a:chOff x="380512" y="4436569"/>
            <a:chExt cx="11423868" cy="1854341"/>
          </a:xfrm>
        </p:grpSpPr>
        <p:sp>
          <p:nvSpPr>
            <p:cNvPr id="76" name="Google Shape;76;p19"/>
            <p:cNvSpPr/>
            <p:nvPr/>
          </p:nvSpPr>
          <p:spPr>
            <a:xfrm>
              <a:off x="385494" y="4436569"/>
              <a:ext cx="11418886" cy="1854341"/>
            </a:xfrm>
            <a:prstGeom prst="rect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7" name="Google Shape;77;p19"/>
            <p:cNvSpPr/>
            <p:nvPr/>
          </p:nvSpPr>
          <p:spPr>
            <a:xfrm>
              <a:off x="380512" y="4436569"/>
              <a:ext cx="1870432" cy="1854341"/>
            </a:xfrm>
            <a:prstGeom prst="rect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8" name="Google Shape;78;p19"/>
          <p:cNvSpPr txBox="1"/>
          <p:nvPr>
            <p:ph type="title"/>
          </p:nvPr>
        </p:nvSpPr>
        <p:spPr>
          <a:xfrm>
            <a:off x="2336900" y="3875351"/>
            <a:ext cx="5901409" cy="1722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mpact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/>
          <p:nvPr>
            <p:ph idx="2" type="pic"/>
          </p:nvPr>
        </p:nvSpPr>
        <p:spPr>
          <a:xfrm>
            <a:off x="785376" y="4133963"/>
            <a:ext cx="1060704" cy="1225296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8480425" y="3875088"/>
            <a:ext cx="2925763" cy="172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228600" lvl="3" marL="1828800" algn="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228600" lvl="4" marL="2286000" algn="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 showMasterSp="0">
  <p:cSld name="Section Title 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swirl" id="85" name="Google Shape;85;p20"/>
          <p:cNvPicPr preferRelativeResize="0"/>
          <p:nvPr/>
        </p:nvPicPr>
        <p:blipFill rotWithShape="1">
          <a:blip r:embed="rId2">
            <a:alphaModFix amt="35000"/>
          </a:blip>
          <a:srcRect b="0" l="3404" r="3403" t="0"/>
          <a:stretch/>
        </p:blipFill>
        <p:spPr>
          <a:xfrm>
            <a:off x="1" y="1615964"/>
            <a:ext cx="12192000" cy="389613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type="title"/>
          </p:nvPr>
        </p:nvSpPr>
        <p:spPr>
          <a:xfrm>
            <a:off x="397764" y="481564"/>
            <a:ext cx="5511330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295934" y="3175280"/>
            <a:ext cx="9340439" cy="31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4800"/>
              <a:buNone/>
              <a:defRPr sz="48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4400"/>
              <a:buNone/>
              <a:defRPr sz="44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4000"/>
              <a:buNone/>
              <a:defRPr sz="40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228600" lvl="3" marL="18288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3600"/>
              <a:buNone/>
              <a:defRPr sz="36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228600" lvl="4" marL="228600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3600"/>
              <a:buNone/>
              <a:defRPr sz="36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88" name="Google Shape;88;p20"/>
          <p:cNvCxnSpPr/>
          <p:nvPr/>
        </p:nvCxnSpPr>
        <p:spPr>
          <a:xfrm>
            <a:off x="396414" y="6288214"/>
            <a:ext cx="10411286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20"/>
          <p:cNvSpPr/>
          <p:nvPr>
            <p:ph idx="2" type="pic"/>
          </p:nvPr>
        </p:nvSpPr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0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20"/>
          <p:cNvSpPr/>
          <p:nvPr/>
        </p:nvSpPr>
        <p:spPr>
          <a:xfrm>
            <a:off x="405590" y="473982"/>
            <a:ext cx="11400157" cy="57796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icture" showMasterSp="0">
  <p:cSld name="Title and Picture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 amt="35000"/>
          </a:blip>
          <a:srcRect b="19626" l="0" r="0" t="0"/>
          <a:stretch/>
        </p:blipFill>
        <p:spPr>
          <a:xfrm>
            <a:off x="0" y="7951"/>
            <a:ext cx="12192000" cy="55121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1"/>
          <p:cNvCxnSpPr/>
          <p:nvPr/>
        </p:nvCxnSpPr>
        <p:spPr>
          <a:xfrm>
            <a:off x="396414" y="436054"/>
            <a:ext cx="1132773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21"/>
          <p:cNvSpPr txBox="1"/>
          <p:nvPr>
            <p:ph type="title"/>
          </p:nvPr>
        </p:nvSpPr>
        <p:spPr>
          <a:xfrm>
            <a:off x="396414" y="1148722"/>
            <a:ext cx="4769716" cy="47548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mpact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/>
          <p:nvPr>
            <p:ph idx="2" type="pic"/>
          </p:nvPr>
        </p:nvSpPr>
        <p:spPr>
          <a:xfrm>
            <a:off x="5232257" y="1008049"/>
            <a:ext cx="5833872" cy="5047488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9" name="Google Shape;99;p21"/>
          <p:cNvCxnSpPr/>
          <p:nvPr/>
        </p:nvCxnSpPr>
        <p:spPr>
          <a:xfrm>
            <a:off x="396414" y="6288214"/>
            <a:ext cx="10411286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21"/>
          <p:cNvSpPr/>
          <p:nvPr>
            <p:ph idx="3" type="pic"/>
          </p:nvPr>
        </p:nvSpPr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248482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4037537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9484513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Relationship Id="rId5" Type="http://schemas.openxmlformats.org/officeDocument/2006/relationships/image" Target="../media/image13.jpg"/><Relationship Id="rId6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jpg"/><Relationship Id="rId5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2.jpg"/><Relationship Id="rId5" Type="http://schemas.openxmlformats.org/officeDocument/2006/relationships/image" Target="../media/image20.jpg"/><Relationship Id="rId6" Type="http://schemas.openxmlformats.org/officeDocument/2006/relationships/image" Target="../media/image14.jpg"/><Relationship Id="rId7" Type="http://schemas.openxmlformats.org/officeDocument/2006/relationships/image" Target="../media/image9.jpg"/><Relationship Id="rId8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12.jpg"/><Relationship Id="rId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"/>
          <p:cNvSpPr txBox="1"/>
          <p:nvPr>
            <p:ph type="title"/>
          </p:nvPr>
        </p:nvSpPr>
        <p:spPr>
          <a:xfrm>
            <a:off x="2456284" y="4549768"/>
            <a:ext cx="9236032" cy="1639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mpact"/>
              <a:buNone/>
            </a:pPr>
            <a:r>
              <a:rPr lang="en-US"/>
              <a:t>MARKETING CAMPAIGN </a:t>
            </a:r>
            <a:br>
              <a:rPr lang="en-US"/>
            </a:br>
            <a:r>
              <a:rPr lang="en-US"/>
              <a:t>OF OUR GAME</a:t>
            </a:r>
            <a:endParaRPr/>
          </a:p>
        </p:txBody>
      </p:sp>
      <p:pic>
        <p:nvPicPr>
          <p:cNvPr descr="Logo" id="151" name="Google Shape;151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" r="168" t="0"/>
          <a:stretch/>
        </p:blipFill>
        <p:spPr>
          <a:xfrm>
            <a:off x="785376" y="4751091"/>
            <a:ext cx="1060704" cy="1225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"/>
          <p:cNvSpPr txBox="1"/>
          <p:nvPr/>
        </p:nvSpPr>
        <p:spPr>
          <a:xfrm>
            <a:off x="9028629" y="5040573"/>
            <a:ext cx="26636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KOTTESWARAN S 221701031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LINGESH VK 221701032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"/>
          <p:cNvSpPr txBox="1"/>
          <p:nvPr>
            <p:ph type="title"/>
          </p:nvPr>
        </p:nvSpPr>
        <p:spPr>
          <a:xfrm>
            <a:off x="395176" y="455836"/>
            <a:ext cx="5690715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</a:pPr>
            <a:r>
              <a:rPr lang="en-US"/>
              <a:t>CURRENT PROGRESS</a:t>
            </a:r>
            <a:endParaRPr/>
          </a:p>
        </p:txBody>
      </p:sp>
      <p:pic>
        <p:nvPicPr>
          <p:cNvPr descr="Logo" id="244" name="Google Shape;244;p10"/>
          <p:cNvPicPr preferRelativeResize="0"/>
          <p:nvPr/>
        </p:nvPicPr>
        <p:blipFill rotWithShape="1">
          <a:blip r:embed="rId3">
            <a:alphaModFix/>
          </a:blip>
          <a:srcRect b="0" l="405" r="405" t="0"/>
          <a:stretch/>
        </p:blipFill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60" y="1275080"/>
            <a:ext cx="3842512" cy="240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2496" y="1275080"/>
            <a:ext cx="3842512" cy="240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7760" y="3676650"/>
            <a:ext cx="3842512" cy="240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2496" y="3676650"/>
            <a:ext cx="3842512" cy="240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"/>
          <p:cNvSpPr txBox="1"/>
          <p:nvPr>
            <p:ph type="title"/>
          </p:nvPr>
        </p:nvSpPr>
        <p:spPr>
          <a:xfrm>
            <a:off x="2336900" y="3875351"/>
            <a:ext cx="5901409" cy="1722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mpact"/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descr="Logo" id="255" name="Google Shape;255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9" r="168" t="0"/>
          <a:stretch/>
        </p:blipFill>
        <p:spPr>
          <a:xfrm>
            <a:off x="785376" y="4133963"/>
            <a:ext cx="1060704" cy="1225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/>
          <p:nvPr>
            <p:ph type="title"/>
          </p:nvPr>
        </p:nvSpPr>
        <p:spPr>
          <a:xfrm>
            <a:off x="397764" y="481564"/>
            <a:ext cx="5511330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59" name="Google Shape;159;p2"/>
          <p:cNvSpPr txBox="1"/>
          <p:nvPr>
            <p:ph idx="1" type="body"/>
          </p:nvPr>
        </p:nvSpPr>
        <p:spPr>
          <a:xfrm>
            <a:off x="396414" y="1999625"/>
            <a:ext cx="7755923" cy="3416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ABSTRACT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en-US"/>
              <a:t>INTRODUCTION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en-US"/>
              <a:t>OBJECTIVE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en-US"/>
              <a:t>LITERATURE SURVEY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en-US"/>
              <a:t>METHODOLOGY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Logo&#10;" id="160" name="Google Shape;160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5" r="405" t="0"/>
          <a:stretch/>
        </p:blipFill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2"/>
          <p:cNvGrpSpPr/>
          <p:nvPr/>
        </p:nvGrpSpPr>
        <p:grpSpPr>
          <a:xfrm>
            <a:off x="385493" y="2674741"/>
            <a:ext cx="8097421" cy="1924216"/>
            <a:chOff x="5921514" y="2674741"/>
            <a:chExt cx="5874950" cy="1924216"/>
          </a:xfrm>
        </p:grpSpPr>
        <p:cxnSp>
          <p:nvCxnSpPr>
            <p:cNvPr id="162" name="Google Shape;162;p2"/>
            <p:cNvCxnSpPr/>
            <p:nvPr/>
          </p:nvCxnSpPr>
          <p:spPr>
            <a:xfrm>
              <a:off x="5921514" y="2674741"/>
              <a:ext cx="587495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2"/>
            <p:cNvCxnSpPr/>
            <p:nvPr/>
          </p:nvCxnSpPr>
          <p:spPr>
            <a:xfrm>
              <a:off x="5921514" y="3305838"/>
              <a:ext cx="587495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" name="Google Shape;164;p2"/>
            <p:cNvCxnSpPr/>
            <p:nvPr/>
          </p:nvCxnSpPr>
          <p:spPr>
            <a:xfrm>
              <a:off x="5921514" y="3967860"/>
              <a:ext cx="587495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5921514" y="4598957"/>
              <a:ext cx="5874950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 txBox="1"/>
          <p:nvPr>
            <p:ph type="title"/>
          </p:nvPr>
        </p:nvSpPr>
        <p:spPr>
          <a:xfrm>
            <a:off x="6094936" y="458695"/>
            <a:ext cx="5690715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</a:pPr>
            <a:r>
              <a:rPr lang="en-US"/>
              <a:t>ABSTRACT</a:t>
            </a:r>
            <a:endParaRPr/>
          </a:p>
        </p:txBody>
      </p:sp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6096115" y="1552237"/>
            <a:ext cx="5689537" cy="3875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/>
              <a:t>Abstract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/>
              <a:t>Overview of the marketing strategy for the game.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/>
              <a:t>Creating a strong brand presence through </a:t>
            </a:r>
            <a:r>
              <a:rPr b="1" lang="en-US"/>
              <a:t>posters, trailers, merchandise, and digital promotions</a:t>
            </a:r>
            <a:r>
              <a:rPr lang="en-US"/>
              <a:t>.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/>
              <a:t>Goal: Attract gamers by showcasing </a:t>
            </a:r>
            <a:r>
              <a:rPr b="1" lang="en-US"/>
              <a:t>cross-play, realistic drifting, and customization</a:t>
            </a:r>
            <a:r>
              <a:rPr lang="en-US"/>
              <a:t> through engaging visuals.</a:t>
            </a:r>
            <a:endParaRPr/>
          </a:p>
        </p:txBody>
      </p:sp>
      <p:pic>
        <p:nvPicPr>
          <p:cNvPr descr="Logo" id="173" name="Google Shape;173;p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405" r="405" t="0"/>
          <a:stretch/>
        </p:blipFill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200" y="1237275"/>
            <a:ext cx="4419600" cy="234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200" y="3578429"/>
            <a:ext cx="44196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>
            <p:ph type="title"/>
          </p:nvPr>
        </p:nvSpPr>
        <p:spPr>
          <a:xfrm>
            <a:off x="392583" y="458695"/>
            <a:ext cx="5690715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descr="A white and black logo" id="182" name="Google Shape;182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" r="6" t="0"/>
          <a:stretch/>
        </p:blipFill>
        <p:spPr>
          <a:xfrm>
            <a:off x="6952080" y="1743858"/>
            <a:ext cx="420624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>
            <p:ph idx="1" type="body"/>
          </p:nvPr>
        </p:nvSpPr>
        <p:spPr>
          <a:xfrm>
            <a:off x="397664" y="1127090"/>
            <a:ext cx="5956260" cy="5050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0000" lnSpcReduction="20000"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 sz="4500"/>
              <a:t>What is the Game About?</a:t>
            </a:r>
            <a:endParaRPr sz="4500"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3800"/>
              <a:t>A Japanese-themed car drifting and racing game with immersive gameplay.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 sz="4500"/>
              <a:t>Why is Marketing Important?</a:t>
            </a:r>
            <a:endParaRPr sz="4500"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4000"/>
              <a:t>Creates hype, builds a player community, and establishes brand recognition.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 sz="4500"/>
              <a:t>Marketing Channels:</a:t>
            </a:r>
            <a:endParaRPr sz="4500"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 sz="4000"/>
              <a:t>Visual Marketing:</a:t>
            </a:r>
            <a:r>
              <a:rPr lang="en-US" sz="4000"/>
              <a:t> Posters, digital ads, social media promotions.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 sz="4000"/>
              <a:t>Video Content:</a:t>
            </a:r>
            <a:r>
              <a:rPr lang="en-US" sz="4000"/>
              <a:t> High-impact game trailer, teaser clips.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lang="en-US" sz="4000"/>
              <a:t>Merchandise:</a:t>
            </a:r>
            <a:r>
              <a:rPr lang="en-US" sz="4000"/>
              <a:t> T-shirts, stickers, keychains to engage fans.</a:t>
            </a:r>
            <a:endParaRPr/>
          </a:p>
          <a:p>
            <a:pPr indent="-16764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Logo" id="184" name="Google Shape;184;p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405" r="405" t="0"/>
          <a:stretch/>
        </p:blipFill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type="title"/>
          </p:nvPr>
        </p:nvSpPr>
        <p:spPr>
          <a:xfrm>
            <a:off x="6094936" y="458695"/>
            <a:ext cx="5690715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191" name="Google Shape;191;p5"/>
          <p:cNvSpPr txBox="1"/>
          <p:nvPr>
            <p:ph idx="1" type="body"/>
          </p:nvPr>
        </p:nvSpPr>
        <p:spPr>
          <a:xfrm>
            <a:off x="5882640" y="1745100"/>
            <a:ext cx="5608320" cy="363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Brand Awareness: </a:t>
            </a:r>
            <a:r>
              <a:rPr lang="en-US" sz="1800"/>
              <a:t>Create a strong visual identity through high-quality posters and digital content.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Community Engagement: </a:t>
            </a:r>
            <a:r>
              <a:rPr lang="en-US" sz="1800"/>
              <a:t>Use trailers, social media promotions, and giveaways to interact with players.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Pre-launch Hype: </a:t>
            </a:r>
            <a:r>
              <a:rPr lang="en-US" sz="1800"/>
              <a:t>Teasers, influencer collaborations, and merchandise drops to generate buzz before release.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Maximizing Reach: </a:t>
            </a:r>
            <a:r>
              <a:rPr lang="en-US" sz="1800"/>
              <a:t>Utilize cross-platform marketing (YouTube, Instagram, Twitch, TikTok, gaming forums). </a:t>
            </a:r>
            <a:endParaRPr/>
          </a:p>
        </p:txBody>
      </p:sp>
      <p:pic>
        <p:nvPicPr>
          <p:cNvPr descr="Logo" id="192" name="Google Shape;192;p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405" r="405" t="0"/>
          <a:stretch/>
        </p:blipFill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812" y="3804919"/>
            <a:ext cx="4312918" cy="2243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560" y="1036638"/>
            <a:ext cx="4371422" cy="276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"/>
          <p:cNvSpPr txBox="1"/>
          <p:nvPr>
            <p:ph type="title"/>
          </p:nvPr>
        </p:nvSpPr>
        <p:spPr>
          <a:xfrm>
            <a:off x="405589" y="456839"/>
            <a:ext cx="5511300" cy="57810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</a:pPr>
            <a:r>
              <a:rPr lang="en-US"/>
              <a:t>LITERATURE SURVEY</a:t>
            </a:r>
            <a:endParaRPr/>
          </a:p>
        </p:txBody>
      </p:sp>
      <p:sp>
        <p:nvSpPr>
          <p:cNvPr id="201" name="Google Shape;201;p6"/>
          <p:cNvSpPr txBox="1"/>
          <p:nvPr>
            <p:ph idx="1" type="body"/>
          </p:nvPr>
        </p:nvSpPr>
        <p:spPr>
          <a:xfrm>
            <a:off x="405590" y="1690570"/>
            <a:ext cx="4776010" cy="3988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 u="sng"/>
              <a:t>Competitor Marketing Strategies: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/>
              <a:t>CarX Drift Racing: </a:t>
            </a:r>
            <a:r>
              <a:rPr lang="en-US"/>
              <a:t>Focused on gameplay clips but lacked extensive promotional campaigns.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/>
              <a:t>Need for Speed: </a:t>
            </a:r>
            <a:r>
              <a:rPr lang="en-US"/>
              <a:t>Strong trailers but limited community-driven engagement.</a:t>
            </a:r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5929031" y="1692933"/>
            <a:ext cx="5729532" cy="3986499"/>
            <a:chOff x="20356" y="2245"/>
            <a:chExt cx="5729532" cy="3986499"/>
          </a:xfrm>
        </p:grpSpPr>
        <p:sp>
          <p:nvSpPr>
            <p:cNvPr id="203" name="Google Shape;203;p6"/>
            <p:cNvSpPr/>
            <p:nvPr/>
          </p:nvSpPr>
          <p:spPr>
            <a:xfrm>
              <a:off x="20356" y="2245"/>
              <a:ext cx="5729532" cy="1214907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 txBox="1"/>
            <p:nvPr/>
          </p:nvSpPr>
          <p:spPr>
            <a:xfrm>
              <a:off x="627810" y="2245"/>
              <a:ext cx="4514625" cy="1214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22850" spcFirstLastPara="1" rIns="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Few racing games leverage full cross-platform marketing efforts.</a:t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06645" y="1386863"/>
              <a:ext cx="5618003" cy="1214907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 txBox="1"/>
            <p:nvPr/>
          </p:nvSpPr>
          <p:spPr>
            <a:xfrm>
              <a:off x="714099" y="1386863"/>
              <a:ext cx="4403096" cy="1214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22850" spcFirstLastPara="1" rIns="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Limited mobile game branding—our approach will emphasize mobile-friendly promotion.</a:t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20781" y="2773837"/>
              <a:ext cx="5728711" cy="1214907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 txBox="1"/>
            <p:nvPr/>
          </p:nvSpPr>
          <p:spPr>
            <a:xfrm>
              <a:off x="628235" y="2773837"/>
              <a:ext cx="4513804" cy="12149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22850" spcFirstLastPara="1" rIns="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More interactive community involvement through merchandise and fan-generated content.</a:t>
              </a:r>
              <a:endParaRPr/>
            </a:p>
          </p:txBody>
        </p:sp>
      </p:grpSp>
      <p:pic>
        <p:nvPicPr>
          <p:cNvPr descr="Logo" id="209" name="Google Shape;209;p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405" r="405" t="0"/>
          <a:stretch/>
        </p:blipFill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>
            <p:ph type="title"/>
          </p:nvPr>
        </p:nvSpPr>
        <p:spPr>
          <a:xfrm>
            <a:off x="397764" y="481564"/>
            <a:ext cx="5511330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16" name="Google Shape;216;p7"/>
          <p:cNvSpPr txBox="1"/>
          <p:nvPr>
            <p:ph idx="1" type="body"/>
          </p:nvPr>
        </p:nvSpPr>
        <p:spPr>
          <a:xfrm>
            <a:off x="832745" y="1445065"/>
            <a:ext cx="10427017" cy="4319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Game Trailer Production: </a:t>
            </a:r>
            <a:r>
              <a:rPr lang="en-US" sz="1800"/>
              <a:t>Capturing high-speed drifting action, dynamic camera angles, and cinematic effects.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Showcasing game features: </a:t>
            </a:r>
            <a:r>
              <a:rPr lang="en-US" sz="1800"/>
              <a:t>cross-play, customization, and realistic physics.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Poster &amp; Merchandise Design: </a:t>
            </a:r>
            <a:r>
              <a:rPr lang="en-US" sz="1800"/>
              <a:t>Bold visuals featuring Japanese street racing culture, neon aesthetics, and stylish typography.Creating collectible merch (T-shirts, hoodies, stickers) with iconic in-game elements.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Social Media &amp; Influencer Outreach: </a:t>
            </a:r>
            <a:r>
              <a:rPr lang="en-US" sz="1800"/>
              <a:t>Collaboration with gaming influencers for early access gameplay and reviews.Running contests, giveaways, and interactive polls to engage the audience.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Launch &amp; Post-Launch Strategy: </a:t>
            </a:r>
            <a:r>
              <a:rPr lang="en-US" sz="1800"/>
              <a:t>Pre-launch hype through teasers and countdown campaigns.Ongoing marketing with updates, DLC promotions, and community events.</a:t>
            </a:r>
            <a:endParaRPr/>
          </a:p>
        </p:txBody>
      </p:sp>
      <p:pic>
        <p:nvPicPr>
          <p:cNvPr descr="Logo" id="217" name="Google Shape;217;p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405" r="405" t="0"/>
          <a:stretch/>
        </p:blipFill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>
            <p:ph type="title"/>
          </p:nvPr>
        </p:nvSpPr>
        <p:spPr>
          <a:xfrm>
            <a:off x="6094936" y="458695"/>
            <a:ext cx="5690715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</a:pPr>
            <a:r>
              <a:rPr lang="en-US"/>
              <a:t>EXPECTED OUTPUT</a:t>
            </a:r>
            <a:endParaRPr/>
          </a:p>
        </p:txBody>
      </p:sp>
      <p:pic>
        <p:nvPicPr>
          <p:cNvPr descr="Logo" id="223" name="Google Shape;223;p8"/>
          <p:cNvPicPr preferRelativeResize="0"/>
          <p:nvPr/>
        </p:nvPicPr>
        <p:blipFill rotWithShape="1">
          <a:blip r:embed="rId3">
            <a:alphaModFix/>
          </a:blip>
          <a:srcRect b="0" l="405" r="405" t="0"/>
          <a:stretch/>
        </p:blipFill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2233" y="1212987"/>
            <a:ext cx="2424224" cy="24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744" y="3761450"/>
            <a:ext cx="2091536" cy="241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7625" y="1253627"/>
            <a:ext cx="5033998" cy="484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2744" y="1235245"/>
            <a:ext cx="2915576" cy="242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8"/>
          <p:cNvPicPr preferRelativeResize="0"/>
          <p:nvPr/>
        </p:nvPicPr>
        <p:blipFill rotWithShape="1">
          <a:blip r:embed="rId8">
            <a:alphaModFix/>
          </a:blip>
          <a:srcRect b="0" l="12325" r="0" t="0"/>
          <a:stretch/>
        </p:blipFill>
        <p:spPr>
          <a:xfrm>
            <a:off x="2590978" y="3747604"/>
            <a:ext cx="3205480" cy="2366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"/>
          <p:cNvSpPr txBox="1"/>
          <p:nvPr>
            <p:ph type="title"/>
          </p:nvPr>
        </p:nvSpPr>
        <p:spPr>
          <a:xfrm>
            <a:off x="395176" y="455836"/>
            <a:ext cx="5690715" cy="577967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None/>
            </a:pPr>
            <a:r>
              <a:rPr lang="en-US"/>
              <a:t>CURRENT PROGRESS</a:t>
            </a:r>
            <a:endParaRPr/>
          </a:p>
        </p:txBody>
      </p:sp>
      <p:pic>
        <p:nvPicPr>
          <p:cNvPr descr="Logo" id="234" name="Google Shape;234;p9"/>
          <p:cNvPicPr preferRelativeResize="0"/>
          <p:nvPr/>
        </p:nvPicPr>
        <p:blipFill rotWithShape="1">
          <a:blip r:embed="rId3">
            <a:alphaModFix/>
          </a:blip>
          <a:srcRect b="0" l="405" r="405" t="0"/>
          <a:stretch/>
        </p:blipFill>
        <p:spPr>
          <a:xfrm>
            <a:off x="11158320" y="5764735"/>
            <a:ext cx="630936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9207" y="1319619"/>
            <a:ext cx="3245658" cy="213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0008" y="1348675"/>
            <a:ext cx="3858039" cy="225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0332" y="3779396"/>
            <a:ext cx="3755335" cy="234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9"/>
          <p:cNvPicPr preferRelativeResize="0"/>
          <p:nvPr/>
        </p:nvPicPr>
        <p:blipFill rotWithShape="1">
          <a:blip r:embed="rId7">
            <a:alphaModFix/>
          </a:blip>
          <a:srcRect b="0" l="8356" r="8003" t="0"/>
          <a:stretch/>
        </p:blipFill>
        <p:spPr>
          <a:xfrm>
            <a:off x="975366" y="3524094"/>
            <a:ext cx="4353339" cy="260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dge">
  <a:themeElements>
    <a:clrScheme name="Badge">
      <a:dk1>
        <a:srgbClr val="000000"/>
      </a:dk1>
      <a:lt1>
        <a:srgbClr val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2025-02-12T15:37:58Z</dcterms:created>
  <dc:creator>Lingesh VK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